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12192000"/>
  <p:notesSz cx="6858000" cy="9144000"/>
  <p:embeddedFontLst>
    <p:embeddedFont>
      <p:font typeface="Gill Sans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GillSans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GillSans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Shape 16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b="0" i="0" sz="8000" u="none" cap="none" strike="noStrik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" name="Shape 18"/>
          <p:cNvSpPr txBox="1"/>
          <p:nvPr>
            <p:ph idx="1" type="subTitle"/>
          </p:nvPr>
        </p:nvSpPr>
        <p:spPr>
          <a:xfrm>
            <a:off x="1100051" y="4455620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2" name="Shape 22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5" name="Shape 85"/>
          <p:cNvSpPr txBox="1"/>
          <p:nvPr>
            <p:ph idx="1" type="body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showMasterSp="0" type="vertTitleAndTx">
  <p:cSld name="VERTICAL_TITLE_AND_VERTICAL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Shape 92"/>
          <p:cNvSpPr txBox="1"/>
          <p:nvPr>
            <p:ph type="title"/>
          </p:nvPr>
        </p:nvSpPr>
        <p:spPr>
          <a:xfrm rot="5400000">
            <a:off x="7160640" y="1979039"/>
            <a:ext cx="5757421" cy="262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 rot="5400000">
            <a:off x="1826639" y="-573661"/>
            <a:ext cx="5757422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showMasterSp="0" type="secHead">
  <p:cSld name="SECTION_HEADER">
    <p:bg>
      <p:bgPr>
        <a:solidFill>
          <a:schemeClr val="lt1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Shape 32"/>
          <p:cNvSpPr txBox="1"/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b="0" i="0" sz="8000" u="none" cap="none" strike="noStrik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7" name="Shape 37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1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  <a:defRPr b="1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600"/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2" type="body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3" type="body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1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  <a:defRPr b="1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600"/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4" type="body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showMasterSp="0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Shape 62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showMasterSp="0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Shape 68"/>
          <p:cNvSpPr txBox="1"/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i="0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2" type="body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Calibri"/>
              <a:buNone/>
              <a:defRPr b="0" i="0" sz="15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Calibri"/>
              <a:buNone/>
              <a:defRPr b="0" i="0" sz="1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showMasterSp="0" type="picTx">
  <p:cSld name="PICTURE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 txBox="1"/>
          <p:nvPr>
            <p:ph type="title"/>
          </p:nvPr>
        </p:nvSpPr>
        <p:spPr>
          <a:xfrm>
            <a:off x="1097280" y="5074920"/>
            <a:ext cx="10113264" cy="82296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i="0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8" name="Shape 78"/>
          <p:cNvSpPr/>
          <p:nvPr>
            <p:ph idx="2" type="pic"/>
          </p:nvPr>
        </p:nvSpPr>
        <p:spPr>
          <a:xfrm>
            <a:off x="15" y="0"/>
            <a:ext cx="12191985" cy="491507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None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1097280" y="5907023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Calibri"/>
              <a:buNone/>
              <a:defRPr b="0" i="0" sz="15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Calibri"/>
              <a:buNone/>
              <a:defRPr b="0" i="0" sz="1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900"/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6334316"/>
            <a:ext cx="12192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" name="Shape 8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Shape 9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" name="Shape 13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jpg"/><Relationship Id="rId4" Type="http://schemas.openxmlformats.org/officeDocument/2006/relationships/image" Target="../media/image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mailto:us-open-government@googlegroups.com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en.wikipedia.org/wiki/File:Flag_of_Georgia.svg" TargetMode="External"/><Relationship Id="rId4" Type="http://schemas.openxmlformats.org/officeDocument/2006/relationships/image" Target="../media/image11.png"/><Relationship Id="rId5" Type="http://schemas.openxmlformats.org/officeDocument/2006/relationships/hyperlink" Target="https://upload.wikimedia.org/wikipedia/commons/f/fc/Flag_of_Mexico.svg" TargetMode="External"/><Relationship Id="rId6" Type="http://schemas.openxmlformats.org/officeDocument/2006/relationships/image" Target="../media/image10.png"/><Relationship Id="rId7" Type="http://schemas.openxmlformats.org/officeDocument/2006/relationships/hyperlink" Target="https://en.wikipedia.org/wiki/File:Flag_of_Sierra_Leone.svg" TargetMode="External"/><Relationship Id="rId8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jpg"/><Relationship Id="rId5" Type="http://schemas.openxmlformats.org/officeDocument/2006/relationships/image" Target="../media/image17.png"/><Relationship Id="rId6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Relationship Id="rId4" Type="http://schemas.openxmlformats.org/officeDocument/2006/relationships/image" Target="../media/image9.jpg"/><Relationship Id="rId5" Type="http://schemas.openxmlformats.org/officeDocument/2006/relationships/image" Target="../media/image1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jpg"/><Relationship Id="rId4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b="0" i="0" lang="en-US" sz="8000" u="none" cap="none" strike="noStrik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Collaboration and the Open Government Partnership: </a:t>
            </a:r>
            <a:r>
              <a:rPr b="0" i="0" lang="en-US" sz="6000" u="none" cap="none" strike="noStrik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U.S. Practices</a:t>
            </a:r>
            <a:endParaRPr b="0" i="0" sz="6000" u="none" cap="none" strike="noStrike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102"/>
          <p:cNvSpPr txBox="1"/>
          <p:nvPr>
            <p:ph idx="1" type="subTitle"/>
          </p:nvPr>
        </p:nvSpPr>
        <p:spPr>
          <a:xfrm>
            <a:off x="1100051" y="4455620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20"/>
              <a:buFont typeface="Calibri"/>
              <a:buNone/>
            </a:pPr>
            <a:r>
              <a:rPr b="0" i="0" lang="en-US" sz="222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AMY BENNETT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220"/>
              <a:buFont typeface="Calibri"/>
              <a:buNone/>
            </a:pPr>
            <a:r>
              <a:rPr b="0" i="0" lang="en-US" sz="222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NATIONAL ARCHIVES AND RECORDS ADMINISTRATION, OFFICE OF GOVERNMENT INFORMATION SERVICES</a:t>
            </a:r>
            <a:endParaRPr b="0" i="0" sz="222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Draft National Action Plan 4.0</a:t>
            </a:r>
            <a:endParaRPr/>
          </a:p>
        </p:txBody>
      </p:sp>
      <p:pic>
        <p:nvPicPr>
          <p:cNvPr id="172" name="Shape 1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6000" y="1847600"/>
            <a:ext cx="4452526" cy="444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Shape 1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25525" y="1815800"/>
            <a:ext cx="5076500" cy="45085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4" name="Shape 174"/>
          <p:cNvCxnSpPr/>
          <p:nvPr/>
        </p:nvCxnSpPr>
        <p:spPr>
          <a:xfrm>
            <a:off x="5118800" y="2885500"/>
            <a:ext cx="9900" cy="2085000"/>
          </a:xfrm>
          <a:prstGeom prst="straightConnector1">
            <a:avLst/>
          </a:prstGeom>
          <a:noFill/>
          <a:ln cap="flat" cmpd="sng" w="381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Enabling Collaboration During Implementation</a:t>
            </a:r>
            <a:endParaRPr/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1097275" y="1845725"/>
            <a:ext cx="8538600" cy="43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120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Monthly Working Group meetings/ quarterly open meetings with civil society organizations</a:t>
            </a:r>
            <a:endParaRPr sz="3000"/>
          </a:p>
          <a:p>
            <a:pPr indent="0" lvl="0" marL="0" rtl="0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419100" lvl="0" marL="457200" rtl="0">
              <a:spcBef>
                <a:spcPts val="120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Google group: </a:t>
            </a:r>
            <a:r>
              <a:rPr lang="en-US" sz="3000" u="sng">
                <a:solidFill>
                  <a:schemeClr val="hlink"/>
                </a:solidFill>
                <a:hlinkClick r:id="rId3"/>
              </a:rPr>
              <a:t>us-open-government@googlegroups.com</a:t>
            </a:r>
            <a:r>
              <a:rPr lang="en-US" sz="3000"/>
              <a:t> </a:t>
            </a:r>
            <a:endParaRPr sz="3000"/>
          </a:p>
          <a:p>
            <a:pPr indent="0" lvl="0" marL="0" rtl="0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419100" lvl="0" marL="457200">
              <a:spcBef>
                <a:spcPts val="120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@opengov </a:t>
            </a:r>
            <a:endParaRPr sz="3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International Examples </a:t>
            </a:r>
            <a:endParaRPr/>
          </a:p>
        </p:txBody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3750776" y="1845725"/>
            <a:ext cx="7404900" cy="40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000000"/>
                </a:solidFill>
              </a:rPr>
              <a:t>Georgia </a:t>
            </a:r>
            <a:endParaRPr sz="3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000000"/>
                </a:solidFill>
              </a:rPr>
              <a:t>Mexico</a:t>
            </a:r>
            <a:endParaRPr sz="3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000000"/>
                </a:solidFill>
              </a:rPr>
              <a:t>Sierra Leone</a:t>
            </a:r>
            <a:endParaRPr sz="32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203200" lvl="0" marL="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000000"/>
              </a:solidFill>
            </a:endParaRPr>
          </a:p>
          <a:p>
            <a:pPr indent="0" lvl="0" marL="0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pic>
        <p:nvPicPr>
          <p:cNvPr descr="https://upload.wikimedia.org/wikipedia/commons/thumb/0/0f/Flag_of_Georgia.svg/125px-Flag_of_Georgia.svg.png" id="187" name="Shape 187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89663" y="1939875"/>
            <a:ext cx="1188900" cy="7557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le:Flag of Mexico.svg" id="188" name="Shape 188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789663" y="3556463"/>
            <a:ext cx="1188900" cy="601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ag of Sierra Leone.svg" id="189" name="Shape 189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789663" y="5327875"/>
            <a:ext cx="1188900" cy="65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b="0" i="0" lang="en-US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Open Government Partnership Requirements</a:t>
            </a:r>
            <a:endParaRPr b="0" i="0" sz="4800" u="none" cap="none" strike="noStrike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91440" lvl="0" marL="9144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</a:pPr>
            <a:r>
              <a:rPr b="1" i="0" lang="en-US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During National Action Plan creation:</a:t>
            </a:r>
            <a:endParaRPr/>
          </a:p>
          <a:p>
            <a:pPr indent="-91440" lvl="0" marL="9144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Post details of consultation process and timeline </a:t>
            </a:r>
            <a:endParaRPr/>
          </a:p>
          <a:p>
            <a:pPr indent="-91440" lvl="0" marL="9144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Be inclusive, seek diverse views, share feedback received</a:t>
            </a:r>
            <a:endParaRPr/>
          </a:p>
          <a:p>
            <a:pPr indent="-91440" lvl="0" marL="9144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Undertake OGP awareness-raising activities</a:t>
            </a:r>
            <a:endParaRPr/>
          </a:p>
          <a:p>
            <a:pPr indent="-91440" lvl="0" marL="9144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Make engagement accessible</a:t>
            </a:r>
            <a:endParaRPr b="0" i="0" sz="2000" u="none" cap="none" strike="noStrike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</a:pPr>
            <a:r>
              <a:rPr b="1" i="0" lang="en-US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During implementation:</a:t>
            </a:r>
            <a:endParaRPr b="1" i="0" sz="2000" u="none" cap="none" strike="noStrike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91440" lvl="0" marL="9144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Identify a forum to enable regular multi‐stakeholder</a:t>
            </a:r>
            <a:endParaRPr b="0" i="0" sz="2000" u="none" cap="none" strike="noStrike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35560" lvl="0" marL="9144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Essential Components of Engagement</a:t>
            </a:r>
            <a:endParaRPr/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2369700" y="1845725"/>
            <a:ext cx="9227700" cy="40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000000"/>
                </a:solidFill>
              </a:rPr>
              <a:t>Dissemination </a:t>
            </a:r>
            <a:r>
              <a:rPr lang="en-US" sz="3200">
                <a:solidFill>
                  <a:srgbClr val="000000"/>
                </a:solidFill>
              </a:rPr>
              <a:t>of Information</a:t>
            </a:r>
            <a:endParaRPr sz="32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000000"/>
                </a:solidFill>
              </a:rPr>
              <a:t>Channels and platforms for dialogue and co-creation</a:t>
            </a:r>
            <a:endParaRPr sz="32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000000"/>
                </a:solidFill>
              </a:rPr>
              <a:t>Improving participation and collaboration over time</a:t>
            </a:r>
            <a:endParaRPr sz="32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>
                <a:solidFill>
                  <a:schemeClr val="dk1"/>
                </a:solidFill>
              </a:rPr>
              <a:t>Documentation and feedback</a:t>
            </a:r>
            <a:endParaRPr sz="3200">
              <a:solidFill>
                <a:srgbClr val="000000"/>
              </a:solidFill>
            </a:endParaRPr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1575" y="1845725"/>
            <a:ext cx="820175" cy="82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 rotWithShape="1">
          <a:blip r:embed="rId4">
            <a:alphaModFix/>
          </a:blip>
          <a:srcRect b="0" l="0" r="0" t="35893"/>
          <a:stretch/>
        </p:blipFill>
        <p:spPr>
          <a:xfrm>
            <a:off x="411775" y="2643463"/>
            <a:ext cx="1715124" cy="73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21575" y="3698312"/>
            <a:ext cx="820175" cy="82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83225" y="4840300"/>
            <a:ext cx="896865" cy="820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b="0" i="0" lang="en-US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Independent Reporting Mechanism Standard</a:t>
            </a:r>
            <a:endParaRPr b="0" i="0" sz="4800" u="none" cap="none" strike="noStrike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91440" lvl="0" marL="9144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</a:pPr>
            <a:r>
              <a:rPr b="0" i="0" lang="en-US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Adapted International Association for Public Participation (IAP2) Scale</a:t>
            </a:r>
            <a:endParaRPr/>
          </a:p>
          <a:p>
            <a:pPr indent="35560" lvl="0" marL="9144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5" name="Shape 125"/>
          <p:cNvCxnSpPr/>
          <p:nvPr/>
        </p:nvCxnSpPr>
        <p:spPr>
          <a:xfrm>
            <a:off x="1162104" y="2712873"/>
            <a:ext cx="10067100" cy="0"/>
          </a:xfrm>
          <a:prstGeom prst="straightConnector1">
            <a:avLst/>
          </a:prstGeom>
          <a:noFill/>
          <a:ln cap="flat" cmpd="sng" w="2540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  <a:effectLst>
            <a:outerShdw blurRad="38100" rotWithShape="0" algn="br" dir="2700000" dist="25400">
              <a:srgbClr val="000000">
                <a:alpha val="60000"/>
              </a:srgbClr>
            </a:outerShdw>
          </a:effectLst>
        </p:spPr>
      </p:cxnSp>
      <p:sp>
        <p:nvSpPr>
          <p:cNvPr id="126" name="Shape 126"/>
          <p:cNvSpPr/>
          <p:nvPr/>
        </p:nvSpPr>
        <p:spPr>
          <a:xfrm>
            <a:off x="1066288" y="3421968"/>
            <a:ext cx="1507708" cy="144193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5875">
            <a:solidFill>
              <a:srgbClr val="364A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Consultation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2740177" y="3421968"/>
            <a:ext cx="1507708" cy="1441938"/>
          </a:xfrm>
          <a:prstGeom prst="roundRect">
            <a:avLst>
              <a:gd fmla="val 16667" name="adj"/>
            </a:avLst>
          </a:prstGeom>
          <a:solidFill>
            <a:srgbClr val="D8DFEF"/>
          </a:solidFill>
          <a:ln cap="flat" cmpd="sng" w="15875">
            <a:solidFill>
              <a:srgbClr val="364A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4429437" y="3421968"/>
            <a:ext cx="1507708" cy="1441938"/>
          </a:xfrm>
          <a:prstGeom prst="roundRect">
            <a:avLst>
              <a:gd fmla="val 16667" name="adj"/>
            </a:avLst>
          </a:prstGeom>
          <a:solidFill>
            <a:srgbClr val="B3C0DF"/>
          </a:solidFill>
          <a:ln cap="flat" cmpd="sng" w="15875">
            <a:solidFill>
              <a:srgbClr val="364A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Consult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6118697" y="3421968"/>
            <a:ext cx="1507708" cy="1441938"/>
          </a:xfrm>
          <a:prstGeom prst="roundRect">
            <a:avLst>
              <a:gd fmla="val 16667" name="adj"/>
            </a:avLst>
          </a:prstGeom>
          <a:solidFill>
            <a:srgbClr val="8FA1CF"/>
          </a:solidFill>
          <a:ln cap="flat" cmpd="sng" w="15875">
            <a:solidFill>
              <a:srgbClr val="364A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Involve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7807957" y="3452970"/>
            <a:ext cx="1507708" cy="1441938"/>
          </a:xfrm>
          <a:prstGeom prst="roundRect">
            <a:avLst>
              <a:gd fmla="val 16667" name="adj"/>
            </a:avLst>
          </a:prstGeom>
          <a:solidFill>
            <a:srgbClr val="374C81"/>
          </a:solidFill>
          <a:ln cap="flat" cmpd="sng" w="15875">
            <a:solidFill>
              <a:srgbClr val="364A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Collaborate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9497217" y="3452970"/>
            <a:ext cx="1507708" cy="1441938"/>
          </a:xfrm>
          <a:prstGeom prst="roundRect">
            <a:avLst>
              <a:gd fmla="val 16667" name="adj"/>
            </a:avLst>
          </a:prstGeom>
          <a:solidFill>
            <a:srgbClr val="253356"/>
          </a:solidFill>
          <a:ln cap="flat" cmpd="sng" w="15875">
            <a:solidFill>
              <a:srgbClr val="364A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Empower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b="0" i="0" lang="en-US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Open Government Directive</a:t>
            </a:r>
            <a:endParaRPr b="0" i="0" sz="4800" u="none" cap="none" strike="noStrike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Shape 13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996" y="2013688"/>
            <a:ext cx="4967084" cy="402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Shape 138"/>
          <p:cNvSpPr txBox="1"/>
          <p:nvPr/>
        </p:nvSpPr>
        <p:spPr>
          <a:xfrm>
            <a:off x="5981389" y="2191674"/>
            <a:ext cx="4095600" cy="17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 Requirements: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Launch Open Government Webpages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 Agency Open Government Plans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Inter-Agency Working Group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Civil Society Coordination</a:t>
            </a:r>
            <a:endParaRPr/>
          </a:p>
        </p:txBody>
      </p:sp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830503"/>
            <a:ext cx="11420475" cy="14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Shape 1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703088"/>
            <a:ext cx="3399376" cy="358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Shape 1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19200" y="3471978"/>
            <a:ext cx="5553075" cy="216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b="0" i="0" lang="en-US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Open Government Partnership: US Collaboration Practices</a:t>
            </a:r>
            <a:endParaRPr b="0" i="0" sz="4800" u="none" cap="none" strike="noStrike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Shape 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0775" y="1876875"/>
            <a:ext cx="6127151" cy="338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Shape 1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1125" y="2491675"/>
            <a:ext cx="4367775" cy="3664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Development of National Action Plan 4.0</a:t>
            </a:r>
            <a:endParaRPr/>
          </a:p>
        </p:txBody>
      </p:sp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925" y="1800575"/>
            <a:ext cx="6555999" cy="449415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Shape 160"/>
          <p:cNvSpPr txBox="1"/>
          <p:nvPr/>
        </p:nvSpPr>
        <p:spPr>
          <a:xfrm>
            <a:off x="7312575" y="2875625"/>
            <a:ext cx="3310500" cy="24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139</a:t>
            </a:r>
            <a:r>
              <a:rPr lang="en-US"/>
              <a:t> ideas submitted through interagency working group, co-creation brainstorming events with civil society, directly through GitHub, and via email.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Developing SMART Commitments</a:t>
            </a:r>
            <a:endParaRPr/>
          </a:p>
        </p:txBody>
      </p:sp>
      <p:pic>
        <p:nvPicPr>
          <p:cNvPr id="166" name="Shape 1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1975" y="1789200"/>
            <a:ext cx="7802475" cy="4481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Retrospect">
  <a:themeElements>
    <a:clrScheme name="Blue Warm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